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9" r:id="rId4"/>
    <p:sldId id="266" r:id="rId5"/>
    <p:sldId id="267" r:id="rId6"/>
    <p:sldId id="269" r:id="rId7"/>
    <p:sldId id="272" r:id="rId8"/>
    <p:sldId id="265" r:id="rId9"/>
    <p:sldId id="283" r:id="rId10"/>
    <p:sldId id="27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fr-FR" sz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fr-FR" sz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fr-FR" sz="120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045136D4-30E8-4703-904E-749FA66F8EC5}" type="slidenum">
              <a:t>‹N°›</a:t>
            </a:fld>
            <a:endParaRPr lang="fr-FR" sz="1200"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81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EF3695D-753B-4BDC-B17D-7C256BC127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5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707236-CA0F-4374-BCE3-3B9656E1ECEC}" type="slidenum">
              <a:t>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7131C1-221B-41B5-8E9C-0B719883EC78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9DFC09-4A63-404A-951F-9D63B6B5DBCA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F3DF4F-9D60-4873-8DD9-72DD15422786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6FE33B-BD6F-4A50-BF0A-471F24D6E3BA}" type="slidenum">
              <a:t>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7DC2D3-8F10-4EEE-887C-AE2F762279A0}" type="slidenum">
              <a:t>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C8E8EC-CCE3-4FF4-AC91-D320CEA6952C}" type="slidenum">
              <a:t>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090735-55BF-4BB9-8419-58CA288138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3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23AC3-4E18-4E9A-A58D-B1F2AC926EA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4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E65FC3-8189-4930-AB0B-7345A382CE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5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85369-6B40-495C-804E-FAB23EDA8F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0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9326F7-7717-4BAD-BA27-9BF1C7D622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7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2D1B53-E47A-4FC2-8093-4BD3511CA4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1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7F68FA-B053-4204-BFE5-4133B1B712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28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AB4519-D996-4896-9098-533FE2C777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3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2ED220-C49D-4CE1-A64E-61C8626860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0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1968C7-5F5E-4EDB-A37A-64DD5C2BF6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5509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F56FF6-4536-4D4F-B865-95096E71C61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80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85FDD-ACAD-4A27-A623-0A140776BD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8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93F1A-958A-4985-89AC-1006B710EC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64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726535-9753-4F5C-8D08-F6C9ED65AD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CAEBD-4445-4FC3-B321-EE3B2DD77FA7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BF5EE6-0BC9-48CD-92B5-359D3DCFFC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7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167B9E-1201-446A-B8F0-2A01E3CE41A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36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CF69D6-8C79-49F2-908D-EBC75185DB4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431A3-73D5-46F0-A7F8-0E66A0B59E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548ECE-BAA7-412B-A6E9-88EE8C566A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4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F3BB3A-2347-495F-91B5-6B5D23943F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5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05C27-C9EE-4A31-AD88-68B202CA01D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6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BEEA19-6148-4AD8-9135-DC1E25C84D4A}" type="datetime1">
              <a:rPr lang="fr-FR" smtClean="0"/>
              <a:pPr lvl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CFF536-D7E6-4A1B-B11F-829936F9C6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50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8BEEA19-6148-4AD8-9135-DC1E25C84D4A}" type="datetime1">
              <a:rPr lang="fr-FR"/>
              <a:pPr lvl="0"/>
              <a:t>02/11/2023</a:t>
            </a:fld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9581E8A-789B-4D4D-8815-EF719082A53B}" type="slidenum">
              <a:t>‹N°›</a:t>
            </a:fld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52CAEBD-4445-4FC3-B321-EE3B2DD77FA7}" type="datetime1">
              <a:rPr lang="fr-FR"/>
              <a:pPr lvl="0"/>
              <a:t>02/11/2023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5BE29D9-F397-4FE6-8395-5EF8AEA518E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7.jpe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jpe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-a-vie.com/accue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252001" cy="125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4"/>
          <p:cNvSpPr/>
          <p:nvPr/>
        </p:nvSpPr>
        <p:spPr>
          <a:xfrm>
            <a:off x="2311920" y="3333959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96200" y="2803957"/>
            <a:ext cx="8749440" cy="1499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Lucida Sans" pitchFamily="2"/>
              </a:rPr>
              <a:t>Un outil pour offrir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Lucida Sans" pitchFamily="2"/>
              </a:rPr>
              <a:t>des centaines de contenus culturels, de loisirs et d’actualité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Lucida Sans" pitchFamily="2"/>
              </a:rPr>
              <a:t>aux personnes âgées vivant en établissement</a:t>
            </a: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760" y="1860839"/>
            <a:ext cx="4378320" cy="8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854" y="4568482"/>
            <a:ext cx="2620780" cy="11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/>
          <p:nvPr/>
        </p:nvSpPr>
        <p:spPr>
          <a:xfrm>
            <a:off x="1290527" y="5949966"/>
            <a:ext cx="6365966" cy="4666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fr-FR" sz="1200" b="1" i="0" u="none" strike="noStrike" kern="1200" spc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Calibri" pitchFamily="18"/>
                <a:ea typeface="Microsoft YaHei" pitchFamily="2"/>
                <a:cs typeface="Lucida Sans" pitchFamily="2"/>
              </a:rPr>
              <a:t>Les animateurs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Calibri" pitchFamily="18"/>
                <a:ea typeface="Microsoft YaHei" pitchFamily="2"/>
                <a:cs typeface="Lucida Sans" pitchFamily="2"/>
              </a:rPr>
              <a:t>suisses et français </a:t>
            </a:r>
            <a:r>
              <a:rPr lang="fr-FR" sz="1200" b="1" i="0" u="none" strike="noStrike" kern="1200" spc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Calibri" pitchFamily="18"/>
                <a:ea typeface="Microsoft YaHei" pitchFamily="2"/>
                <a:cs typeface="Lucida Sans" pitchFamily="2"/>
              </a:rPr>
              <a:t>s’associent pour créer la plus importante banque de contenus culturels et de loisirs pour les aînés vivant en établissements médicaux-sociaux.</a:t>
            </a: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B66BCB74-8162-4B5A-889C-8C431345B6B8}"/>
              </a:ext>
            </a:extLst>
          </p:cNvPr>
          <p:cNvSpPr/>
          <p:nvPr/>
        </p:nvSpPr>
        <p:spPr>
          <a:xfrm>
            <a:off x="656920" y="4404733"/>
            <a:ext cx="4087800" cy="12806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000" b="1" i="0" u="none" strike="noStrike" kern="1200" spc="0" dirty="0">
                <a:ln>
                  <a:noFill/>
                </a:ln>
                <a:solidFill>
                  <a:schemeClr val="accent2"/>
                </a:solidFill>
                <a:latin typeface="Calibri" pitchFamily="18"/>
                <a:ea typeface="Microsoft YaHei" pitchFamily="2"/>
                <a:cs typeface="Lucida Sans" pitchFamily="2"/>
              </a:rPr>
              <a:t>7 900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Contenus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téléchargés par mois</a:t>
            </a:r>
            <a:endParaRPr lang="fr-FR" sz="1400" b="1" i="1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0"/>
          <p:cNvSpPr/>
          <p:nvPr/>
        </p:nvSpPr>
        <p:spPr>
          <a:xfrm>
            <a:off x="181439" y="260640"/>
            <a:ext cx="8727033" cy="6086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i="0" u="none" strike="noStrike" kern="1200" spc="0" dirty="0">
                <a:ln>
                  <a:noFill/>
                </a:ln>
                <a:solidFill>
                  <a:srgbClr val="7030A0"/>
                </a:solidFill>
                <a:ea typeface="Microsoft YaHei" pitchFamily="2"/>
                <a:cs typeface="Arial" pitchFamily="34"/>
              </a:rPr>
              <a:t>Exemples de contenus CULTUREàVIE à télécharger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i="1" dirty="0">
                <a:solidFill>
                  <a:srgbClr val="FF950E"/>
                </a:solidFill>
                <a:latin typeface="Arial" pitchFamily="34"/>
                <a:ea typeface="Microsoft YaHei" pitchFamily="2"/>
                <a:cs typeface="Arial" pitchFamily="34"/>
              </a:rPr>
              <a:t>À imprimer, à projeter, à écouter, à mettre en place…</a:t>
            </a:r>
            <a:endParaRPr lang="fr-FR" sz="1600" i="1" u="none" strike="noStrike" kern="1200" spc="0" dirty="0">
              <a:ln>
                <a:noFill/>
              </a:ln>
              <a:solidFill>
                <a:srgbClr val="FF950E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3" y="1424464"/>
            <a:ext cx="3855027" cy="25700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4412">
            <a:off x="2671001" y="2494778"/>
            <a:ext cx="3198097" cy="45201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4469">
            <a:off x="5710210" y="1096356"/>
            <a:ext cx="3464418" cy="48965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02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0"/>
          <p:cNvSpPr/>
          <p:nvPr/>
        </p:nvSpPr>
        <p:spPr>
          <a:xfrm>
            <a:off x="181440" y="260640"/>
            <a:ext cx="7706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fr-FR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Exemples de </a:t>
            </a:r>
            <a:r>
              <a:rPr lang="fr-FR" b="1" i="0" u="none" strike="noStrike" kern="1200" spc="0" dirty="0">
                <a:ln>
                  <a:noFill/>
                </a:ln>
                <a:solidFill>
                  <a:srgbClr val="7030A0"/>
                </a:solidFill>
                <a:ea typeface="Microsoft YaHei" pitchFamily="2"/>
                <a:cs typeface="Arial" pitchFamily="34"/>
              </a:rPr>
              <a:t>partages d’expériences</a:t>
            </a:r>
          </a:p>
        </p:txBody>
      </p:sp>
      <p:pic>
        <p:nvPicPr>
          <p:cNvPr id="3" name="Image 1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400">
            <a:off x="304520" y="945592"/>
            <a:ext cx="2883240" cy="40734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Image 1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000" y="260640"/>
            <a:ext cx="2922479" cy="41288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5" name="Image 13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83800">
            <a:off x="6763935" y="1290223"/>
            <a:ext cx="2144160" cy="30294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6" name="Image 14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49552">
            <a:off x="150986" y="2413935"/>
            <a:ext cx="2513880" cy="355176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7" name="Image 15"/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9800">
            <a:off x="2161650" y="3081909"/>
            <a:ext cx="2282400" cy="32248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16"/>
          <p:cNvPicPr>
            <a:picLocks noChangeAspect="1"/>
          </p:cNvPicPr>
          <p:nvPr/>
        </p:nvPicPr>
        <p:blipFill>
          <a:blip r:embed="rId8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64472">
            <a:off x="5051032" y="2636944"/>
            <a:ext cx="2252880" cy="31827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9" name="Image 17"/>
          <p:cNvPicPr>
            <a:picLocks noChangeAspect="1"/>
          </p:cNvPicPr>
          <p:nvPr/>
        </p:nvPicPr>
        <p:blipFill>
          <a:blip r:embed="rId9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13940">
            <a:off x="6427340" y="3617145"/>
            <a:ext cx="2304720" cy="325583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11" name="ZoneTexte 19"/>
          <p:cNvSpPr/>
          <p:nvPr/>
        </p:nvSpPr>
        <p:spPr>
          <a:xfrm>
            <a:off x="3303356" y="1400741"/>
            <a:ext cx="2522544" cy="1030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Partager ses bonnes idées et ses expériences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3661">
            <a:off x="3221044" y="3811692"/>
            <a:ext cx="2286913" cy="3232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4440" y="4560840"/>
            <a:ext cx="2239920" cy="21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4"/>
          <p:cNvSpPr/>
          <p:nvPr/>
        </p:nvSpPr>
        <p:spPr>
          <a:xfrm>
            <a:off x="251640" y="136096"/>
            <a:ext cx="5033564" cy="726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/>
            <a:r>
              <a:rPr lang="fr-FR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Exemples de </a:t>
            </a:r>
            <a:r>
              <a:rPr lang="fr-FR" b="1" i="0" u="none" strike="noStrike" kern="1200" spc="0" dirty="0">
                <a:ln>
                  <a:noFill/>
                </a:ln>
                <a:solidFill>
                  <a:srgbClr val="7030A0"/>
                </a:solidFill>
                <a:ea typeface="Microsoft YaHei" pitchFamily="2"/>
                <a:cs typeface="Arial" pitchFamily="34"/>
              </a:rPr>
              <a:t>supports d’animation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6" name="ZoneTexte 27"/>
          <p:cNvSpPr/>
          <p:nvPr/>
        </p:nvSpPr>
        <p:spPr>
          <a:xfrm>
            <a:off x="281105" y="3687857"/>
            <a:ext cx="2185003" cy="435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CULTUREàVIE : rubrique Art étude de la voûte de la chapelle Sixtine</a:t>
            </a:r>
          </a:p>
        </p:txBody>
      </p:sp>
      <p:sp>
        <p:nvSpPr>
          <p:cNvPr id="7" name="ZoneTexte 28"/>
          <p:cNvSpPr/>
          <p:nvPr/>
        </p:nvSpPr>
        <p:spPr>
          <a:xfrm>
            <a:off x="5940000" y="3944520"/>
            <a:ext cx="2685960" cy="42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CULTUREàVIE : rubrique cuisine 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cartes discussion sur les desserts d’enfance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41400">
            <a:off x="7024606" y="120976"/>
            <a:ext cx="1541160" cy="16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7760" y="1415880"/>
            <a:ext cx="3637800" cy="250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2919" y="4892040"/>
            <a:ext cx="1505519" cy="10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9120" y="4778640"/>
            <a:ext cx="1505519" cy="10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5000" y="4640760"/>
            <a:ext cx="1505519" cy="10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030" y="4509000"/>
            <a:ext cx="1469459" cy="103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37"/>
          <p:cNvSpPr/>
          <p:nvPr/>
        </p:nvSpPr>
        <p:spPr>
          <a:xfrm>
            <a:off x="4212000" y="5949360"/>
            <a:ext cx="2304000" cy="9520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CULTUREàVIE : rubrique jeux mémoire : plaques de rue pour couloirs d’établissement de retraite (thèmes : humoristes, </a:t>
            </a:r>
            <a:r>
              <a:rPr lang="fr-FR" sz="11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mots-valises</a:t>
            </a:r>
            <a:r>
              <a:rPr lang="fr-FR" sz="11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, proverbes, blagues, etc…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7" y="4365000"/>
            <a:ext cx="2878304" cy="19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40"/>
          <p:cNvSpPr/>
          <p:nvPr/>
        </p:nvSpPr>
        <p:spPr>
          <a:xfrm>
            <a:off x="251640" y="6427080"/>
            <a:ext cx="2984399" cy="435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fr-FR" sz="11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CULTUREàVIE </a:t>
            </a:r>
            <a:r>
              <a:rPr lang="fr-FR" sz="11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: rubrique jeu : construire un jeu plateau géant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4" y="1089016"/>
            <a:ext cx="2845449" cy="24737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4869">
            <a:off x="2752515" y="1477748"/>
            <a:ext cx="2001607" cy="2829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ZoneTexte 19"/>
          <p:cNvSpPr/>
          <p:nvPr/>
        </p:nvSpPr>
        <p:spPr>
          <a:xfrm>
            <a:off x="3425712" y="587831"/>
            <a:ext cx="3477533" cy="7170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Partager ses supports pour varier les propositions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0" y="971247"/>
            <a:ext cx="3912152" cy="2933198"/>
          </a:xfrm>
          <a:prstGeom prst="rect">
            <a:avLst/>
          </a:prstGeom>
        </p:spPr>
      </p:pic>
      <p:pic>
        <p:nvPicPr>
          <p:cNvPr id="4" name="Diaporama-Vietnam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51394" y="1037017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165" y="3685965"/>
            <a:ext cx="4230701" cy="31720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65" y="4054261"/>
            <a:ext cx="3739487" cy="2803739"/>
          </a:xfrm>
          <a:prstGeom prst="rect">
            <a:avLst/>
          </a:prstGeom>
        </p:spPr>
      </p:pic>
      <p:pic>
        <p:nvPicPr>
          <p:cNvPr id="8" name="Diaporama-Vietnam3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23314" y="4064254"/>
            <a:ext cx="609600" cy="609600"/>
          </a:xfrm>
          <a:prstGeom prst="rect">
            <a:avLst/>
          </a:prstGeom>
        </p:spPr>
      </p:pic>
      <p:pic>
        <p:nvPicPr>
          <p:cNvPr id="9" name="Diaporama-Vietnam0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50440" y="3749461"/>
            <a:ext cx="609600" cy="609600"/>
          </a:xfrm>
          <a:prstGeom prst="rect">
            <a:avLst/>
          </a:prstGeom>
        </p:spPr>
      </p:pic>
      <p:sp>
        <p:nvSpPr>
          <p:cNvPr id="10" name="ZoneTexte 4"/>
          <p:cNvSpPr/>
          <p:nvPr/>
        </p:nvSpPr>
        <p:spPr>
          <a:xfrm>
            <a:off x="28080" y="116640"/>
            <a:ext cx="4775932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i="0" u="none" strike="noStrike" kern="1200" spc="0" dirty="0">
                <a:ln>
                  <a:noFill/>
                </a:ln>
                <a:solidFill>
                  <a:srgbClr val="4B1F6F"/>
                </a:solidFill>
                <a:ea typeface="Microsoft YaHei" pitchFamily="2"/>
                <a:cs typeface="Arial" pitchFamily="34"/>
              </a:rPr>
              <a:t>Exemple d’un thème :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b="1" i="0" u="none" strike="noStrike" kern="1200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a typeface="Microsoft YaHei" pitchFamily="2"/>
                <a:cs typeface="Arial" pitchFamily="34"/>
              </a:rPr>
              <a:t>voyage virtuel au Vietnam (diaporama-sons)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3157">
            <a:off x="5195433" y="237643"/>
            <a:ext cx="3423133" cy="22820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599990" y="1662063"/>
            <a:ext cx="92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Tester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71910" y="4627186"/>
            <a:ext cx="92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Tester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45976" y="4359061"/>
            <a:ext cx="92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Tester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/>
          <p:nvPr/>
        </p:nvSpPr>
        <p:spPr>
          <a:xfrm>
            <a:off x="270445" y="139238"/>
            <a:ext cx="8665737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Exemples d’une </a:t>
            </a:r>
            <a:r>
              <a:rPr lang="fr-FR" b="1" i="0" u="none" strike="noStrike" kern="1200" spc="0" dirty="0">
                <a:ln>
                  <a:noFill/>
                </a:ln>
                <a:solidFill>
                  <a:srgbClr val="7030A0"/>
                </a:solidFill>
                <a:ea typeface="Microsoft YaHei" pitchFamily="2"/>
                <a:cs typeface="Arial" pitchFamily="34"/>
              </a:rPr>
              <a:t>fiche animateur : </a:t>
            </a:r>
            <a:r>
              <a:rPr lang="fr-FR" b="1" i="0" u="none" strike="noStrike" kern="1200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a typeface="Microsoft YaHei" pitchFamily="2"/>
                <a:cs typeface="Arial" pitchFamily="34"/>
              </a:rPr>
              <a:t>elle accompagne chaque support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0" y="651164"/>
            <a:ext cx="4332681" cy="5928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250" y="3241964"/>
            <a:ext cx="1934332" cy="42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45" y="651164"/>
            <a:ext cx="4265531" cy="26877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9491" y="651164"/>
            <a:ext cx="4106485" cy="592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12" y="651164"/>
            <a:ext cx="4213670" cy="59555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68"/>
          <a:stretch/>
        </p:blipFill>
        <p:spPr>
          <a:xfrm>
            <a:off x="773257" y="687908"/>
            <a:ext cx="7430880" cy="61098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0647" y="101552"/>
            <a:ext cx="861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Une identification qui met en avant le partenaire financier</a:t>
            </a:r>
          </a:p>
        </p:txBody>
      </p:sp>
      <p:sp>
        <p:nvSpPr>
          <p:cNvPr id="6" name="Ellipse 5"/>
          <p:cNvSpPr/>
          <p:nvPr/>
        </p:nvSpPr>
        <p:spPr>
          <a:xfrm>
            <a:off x="900545" y="687908"/>
            <a:ext cx="2646219" cy="1321001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50373" y="1079103"/>
            <a:ext cx="15264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D40050"/>
                </a:solidFill>
              </a:rPr>
              <a:t>Avec le soutien de </a:t>
            </a:r>
            <a:r>
              <a:rPr lang="fr-FR" sz="900" b="1" dirty="0" err="1">
                <a:solidFill>
                  <a:srgbClr val="D40050"/>
                </a:solidFill>
              </a:rPr>
              <a:t>Heviva</a:t>
            </a:r>
            <a:endParaRPr lang="fr-FR" sz="900" b="1" dirty="0">
              <a:solidFill>
                <a:srgbClr val="D40050"/>
              </a:solidFill>
            </a:endParaRPr>
          </a:p>
          <a:p>
            <a:pPr algn="ctr"/>
            <a:endParaRPr lang="fr-FR" sz="900" b="1" dirty="0">
              <a:solidFill>
                <a:srgbClr val="D40050"/>
              </a:solidFill>
            </a:endParaRPr>
          </a:p>
          <a:p>
            <a:pPr algn="ctr"/>
            <a:r>
              <a:rPr lang="fr-FR" sz="900" b="1" dirty="0">
                <a:solidFill>
                  <a:srgbClr val="D40050"/>
                </a:solidFill>
              </a:rPr>
              <a:t>Pour le Canton de Vaud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87" y="2538273"/>
            <a:ext cx="1935034" cy="1980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0647" y="101552"/>
            <a:ext cx="861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Accès et tarifs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43934"/>
              </p:ext>
            </p:extLst>
          </p:nvPr>
        </p:nvGraphicFramePr>
        <p:xfrm>
          <a:off x="631801" y="2368803"/>
          <a:ext cx="8278090" cy="2560223"/>
        </p:xfrm>
        <a:graphic>
          <a:graphicData uri="http://schemas.openxmlformats.org/drawingml/2006/table">
            <a:tbl>
              <a:tblPr/>
              <a:tblGrid>
                <a:gridCol w="4966854">
                  <a:extLst>
                    <a:ext uri="{9D8B030D-6E8A-4147-A177-3AD203B41FA5}">
                      <a16:colId xmlns:a16="http://schemas.microsoft.com/office/drawing/2014/main" val="802542770"/>
                    </a:ext>
                  </a:extLst>
                </a:gridCol>
                <a:gridCol w="1655618">
                  <a:extLst>
                    <a:ext uri="{9D8B030D-6E8A-4147-A177-3AD203B41FA5}">
                      <a16:colId xmlns:a16="http://schemas.microsoft.com/office/drawing/2014/main" val="3617629794"/>
                    </a:ext>
                  </a:extLst>
                </a:gridCol>
                <a:gridCol w="1655618">
                  <a:extLst>
                    <a:ext uri="{9D8B030D-6E8A-4147-A177-3AD203B41FA5}">
                      <a16:colId xmlns:a16="http://schemas.microsoft.com/office/drawing/2014/main" val="3095155433"/>
                    </a:ext>
                  </a:extLst>
                </a:gridCol>
              </a:tblGrid>
              <a:tr h="3974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 tarifaire cantons suisses</a:t>
                      </a:r>
                    </a:p>
                  </a:txBody>
                  <a:tcPr marL="19874" marR="19874" marT="198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63040"/>
                  </a:ext>
                </a:extLst>
              </a:tr>
              <a:tr h="6160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70 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 sur le canton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4620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Francs/an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(4200€HT)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57521"/>
                  </a:ext>
                </a:extLst>
              </a:tr>
              <a:tr h="6160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30 à 70 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 sur le canton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3850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Francs/an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(3500€HT)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544365"/>
                  </a:ext>
                </a:extLst>
              </a:tr>
              <a:tr h="5962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de 30 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 sur le canton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2750</a:t>
                      </a:r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Francs/an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(2500€HT)</a:t>
                      </a:r>
                    </a:p>
                  </a:txBody>
                  <a:tcPr marL="19874" marR="19874" marT="19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41582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13509" y="891367"/>
            <a:ext cx="808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L’abonnement faîtière annuel permet à toutes les structures qui travaillent avec les aînés du territoire, de s’inscrire gratuitement à la plateforme CULTUREàVIE et de télécharger les contenus proposés (plus de 1000 contenus  en ligne et 3 nouveaux chaque semaine).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1801" y="5177394"/>
            <a:ext cx="8164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Chaque année ou sur demande,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bilan statistique vous sera communiqué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(nombre d’établissements inscrits sur votre canton et le nombre de supports téléchargés). Un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questionnaire à destination des utilisateurs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votre territoire sera effectué la première année puis tous les 3 ans. Ces éléments vous permettront d’étudier le renouvellement de votre abonnement chaque année.</a:t>
            </a:r>
          </a:p>
        </p:txBody>
      </p:sp>
    </p:spTree>
    <p:extLst>
      <p:ext uri="{BB962C8B-B14F-4D97-AF65-F5344CB8AC3E}">
        <p14:creationId xmlns:p14="http://schemas.microsoft.com/office/powerpoint/2010/main" val="13630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/>
          <p:nvPr/>
        </p:nvSpPr>
        <p:spPr>
          <a:xfrm>
            <a:off x="0" y="5293385"/>
            <a:ext cx="9143640" cy="5038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  <a:hlinkClick r:id="rId3"/>
              </a:rPr>
              <a:t>www.culture-a-vie.com</a:t>
            </a:r>
            <a:endParaRPr lang="fr-FR" sz="28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0138" y="1313719"/>
            <a:ext cx="3813861" cy="256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/>
          <p:cNvSpPr/>
          <p:nvPr/>
        </p:nvSpPr>
        <p:spPr>
          <a:xfrm>
            <a:off x="360" y="6330658"/>
            <a:ext cx="9143640" cy="341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fr-FR" sz="1600" b="1" i="0" u="none" strike="noStrike" kern="1200" spc="0" dirty="0">
                <a:ln>
                  <a:noFill/>
                </a:ln>
                <a:solidFill>
                  <a:srgbClr val="7030A0"/>
                </a:solidFill>
                <a:ea typeface="Microsoft YaHei" pitchFamily="2"/>
                <a:cs typeface="Arial" pitchFamily="34"/>
              </a:rPr>
              <a:t>Informations : (</a:t>
            </a:r>
            <a:r>
              <a:rPr lang="fr-FR" sz="1600" b="1" dirty="0">
                <a:solidFill>
                  <a:srgbClr val="7030A0"/>
                </a:solidFill>
                <a:ea typeface="Microsoft YaHei" pitchFamily="2"/>
                <a:cs typeface="Arial" pitchFamily="34"/>
              </a:rPr>
              <a:t>0033) 385 78 79 16 – carine.jondeau@culture-a-vie.com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62166" y="3974536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 l’ambition culturelle pour les personnes âgées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389</Words>
  <Application>Microsoft Office PowerPoint</Application>
  <PresentationFormat>Affichage à l'écran (4:3)</PresentationFormat>
  <Paragraphs>51</Paragraphs>
  <Slides>9</Slides>
  <Notes>7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Andika</vt:lpstr>
      <vt:lpstr>Arial</vt:lpstr>
      <vt:lpstr>Calibri</vt:lpstr>
      <vt:lpstr>StarSymbol</vt:lpstr>
      <vt:lpstr>Times New Roman</vt:lpstr>
      <vt:lpstr>Standard</vt:lpstr>
      <vt:lpstr>Standard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Carine JONDEAU</dc:creator>
  <cp:lastModifiedBy>Danièle</cp:lastModifiedBy>
  <cp:revision>129</cp:revision>
  <dcterms:modified xsi:type="dcterms:W3CDTF">2023-11-02T22:15:43Z</dcterms:modified>
</cp:coreProperties>
</file>